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6" r:id="rId5"/>
    <p:sldId id="277" r:id="rId6"/>
    <p:sldId id="259" r:id="rId7"/>
    <p:sldId id="284" r:id="rId8"/>
    <p:sldId id="286" r:id="rId9"/>
    <p:sldId id="287" r:id="rId10"/>
    <p:sldId id="275" r:id="rId11"/>
    <p:sldId id="279" r:id="rId12"/>
    <p:sldId id="288" r:id="rId13"/>
    <p:sldId id="292" r:id="rId14"/>
    <p:sldId id="280" r:id="rId15"/>
    <p:sldId id="289" r:id="rId16"/>
    <p:sldId id="291" r:id="rId17"/>
    <p:sldId id="281" r:id="rId18"/>
    <p:sldId id="28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2D5C-B9F3-4C82-A826-CDF7B611F0C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C36F-4D04-452B-95B2-81EA4B0E68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2D5C-B9F3-4C82-A826-CDF7B611F0C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C36F-4D04-452B-95B2-81EA4B0E6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2D5C-B9F3-4C82-A826-CDF7B611F0C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C36F-4D04-452B-95B2-81EA4B0E6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2D5C-B9F3-4C82-A826-CDF7B611F0C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C36F-4D04-452B-95B2-81EA4B0E6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2D5C-B9F3-4C82-A826-CDF7B611F0C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C36F-4D04-452B-95B2-81EA4B0E68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2D5C-B9F3-4C82-A826-CDF7B611F0C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C36F-4D04-452B-95B2-81EA4B0E6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2D5C-B9F3-4C82-A826-CDF7B611F0C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C36F-4D04-452B-95B2-81EA4B0E6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2D5C-B9F3-4C82-A826-CDF7B611F0C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C36F-4D04-452B-95B2-81EA4B0E6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2D5C-B9F3-4C82-A826-CDF7B611F0C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C36F-4D04-452B-95B2-81EA4B0E6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2D5C-B9F3-4C82-A826-CDF7B611F0C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C36F-4D04-452B-95B2-81EA4B0E6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2D5C-B9F3-4C82-A826-CDF7B611F0C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16C36F-4D04-452B-95B2-81EA4B0E687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032D5C-B9F3-4C82-A826-CDF7B611F0C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16C36F-4D04-452B-95B2-81EA4B0E687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Професійний стандарт викладача університету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7160840" cy="1752600"/>
          </a:xfrm>
        </p:spPr>
        <p:txBody>
          <a:bodyPr>
            <a:normAutofit/>
          </a:bodyPr>
          <a:lstStyle/>
          <a:p>
            <a:pPr algn="r"/>
            <a:r>
              <a:rPr lang="uk-UA" b="1" dirty="0"/>
              <a:t>Олена Панич, </a:t>
            </a:r>
          </a:p>
          <a:p>
            <a:pPr algn="r">
              <a:spcBef>
                <a:spcPts val="0"/>
              </a:spcBef>
            </a:pPr>
            <a:r>
              <a:rPr lang="uk-UA" dirty="0"/>
              <a:t>секретар робочої групи з розроблення професійного стандарту викладача, </a:t>
            </a:r>
          </a:p>
          <a:p>
            <a:pPr algn="r">
              <a:spcBef>
                <a:spcPts val="0"/>
              </a:spcBef>
            </a:pPr>
            <a:r>
              <a:rPr lang="uk-UA" dirty="0"/>
              <a:t>експерт з питань освіти і освітньої політики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02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Робоча група (21 учасник)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5846866" cy="4464495"/>
          </a:xfrm>
        </p:spPr>
      </p:pic>
    </p:spTree>
    <p:extLst>
      <p:ext uri="{BB962C8B-B14F-4D97-AF65-F5344CB8AC3E}">
        <p14:creationId xmlns:p14="http://schemas.microsoft.com/office/powerpoint/2010/main" val="150728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Український контекст підготовки професійного стандарту викладача ЗВО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Становлення Національної системи кваліфікацій</a:t>
            </a:r>
          </a:p>
          <a:p>
            <a:r>
              <a:rPr lang="uk-UA" dirty="0"/>
              <a:t>Професійний стандарт має бути співвіднесений з НРК (</a:t>
            </a:r>
            <a:r>
              <a:rPr lang="uk-UA" b="1" i="1" dirty="0"/>
              <a:t>Постанова КМУ від 23.11.2011 р. № 1341</a:t>
            </a:r>
            <a:r>
              <a:rPr lang="uk-UA" dirty="0"/>
              <a:t>)</a:t>
            </a:r>
          </a:p>
          <a:p>
            <a:r>
              <a:rPr lang="uk-UA" dirty="0"/>
              <a:t>Парадигма робітничих професій</a:t>
            </a:r>
          </a:p>
          <a:p>
            <a:r>
              <a:rPr lang="uk-UA" dirty="0"/>
              <a:t>Відсутність кваліфікаційних характеристик на посади (</a:t>
            </a:r>
            <a:r>
              <a:rPr lang="ru-RU" b="1" i="1" dirty="0"/>
              <a:t>Наказ МОН № 665 </a:t>
            </a:r>
            <a:r>
              <a:rPr lang="ru-RU" b="1" i="1" dirty="0" err="1"/>
              <a:t>від</a:t>
            </a:r>
            <a:r>
              <a:rPr lang="ru-RU" b="1" i="1" dirty="0"/>
              <a:t> 01.06.2013 р. </a:t>
            </a:r>
            <a:r>
              <a:rPr lang="ru-RU" b="1" i="1" dirty="0" err="1"/>
              <a:t>скасовано</a:t>
            </a:r>
            <a:r>
              <a:rPr lang="ru-RU" b="1" i="1" dirty="0"/>
              <a:t> Наказом МОН № 1183 </a:t>
            </a:r>
            <a:r>
              <a:rPr lang="ru-RU" b="1" i="1" dirty="0" err="1"/>
              <a:t>від</a:t>
            </a:r>
            <a:r>
              <a:rPr lang="ru-RU" b="1" i="1" dirty="0"/>
              <a:t> 17.10.2014</a:t>
            </a:r>
            <a:r>
              <a:rPr lang="uk-UA" dirty="0"/>
              <a:t>)</a:t>
            </a:r>
          </a:p>
          <a:p>
            <a:r>
              <a:rPr lang="uk-UA" dirty="0"/>
              <a:t>Професійний стандарт на групу посад (</a:t>
            </a:r>
            <a:r>
              <a:rPr lang="uk-UA" b="1" dirty="0"/>
              <a:t>асистент, викладач, старший викладач, доцент, професор</a:t>
            </a:r>
            <a:r>
              <a:rPr lang="uk-UA" dirty="0"/>
              <a:t>)</a:t>
            </a:r>
          </a:p>
          <a:p>
            <a:r>
              <a:rPr lang="uk-UA" dirty="0"/>
              <a:t>Багато </a:t>
            </a:r>
            <a:r>
              <a:rPr lang="uk-UA" dirty="0" err="1"/>
              <a:t>стейкхолдерів</a:t>
            </a:r>
            <a:r>
              <a:rPr lang="uk-UA" dirty="0"/>
              <a:t> і </a:t>
            </a:r>
            <a:r>
              <a:rPr lang="uk-UA" b="1" dirty="0"/>
              <a:t>проблема експертизи</a:t>
            </a:r>
          </a:p>
          <a:p>
            <a:r>
              <a:rPr lang="uk-UA" b="1" dirty="0" err="1"/>
              <a:t>Профстандарт</a:t>
            </a:r>
            <a:r>
              <a:rPr lang="uk-UA" b="1" dirty="0"/>
              <a:t> і система забезпечення якості ЗВО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145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uk-UA" dirty="0"/>
              <a:t>Приклади, взяті за основу</a:t>
            </a:r>
            <a:endParaRPr lang="en-US" dirty="0"/>
          </a:p>
        </p:txBody>
      </p:sp>
      <p:pic>
        <p:nvPicPr>
          <p:cNvPr id="1026" name="Picture 2" descr="C:\Olena_2021\Profstandard_lecture\Workshop_May_2021\Screenshot 2021-05-18 1008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96875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lena_2021\Profstandard_lecture\Workshop_May_2021\Screenshot 2021-05-18 1009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46" y="2420888"/>
            <a:ext cx="3054350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en-US" dirty="0"/>
          </a:p>
        </p:txBody>
      </p:sp>
      <p:pic>
        <p:nvPicPr>
          <p:cNvPr id="1028" name="Picture 4" descr="C:\Olena_2021\Profstandard_lecture\Workshop_May_2021\Screenshot 2021-05-18 1015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45775"/>
            <a:ext cx="252095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937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/>
              <a:t>Рамка професійних стандартів Великої Британії:</a:t>
            </a:r>
          </a:p>
          <a:p>
            <a:endParaRPr lang="en-US" dirty="0"/>
          </a:p>
          <a:p>
            <a:r>
              <a:rPr lang="ru-RU" dirty="0"/>
              <a:t>1.  </a:t>
            </a:r>
            <a:r>
              <a:rPr lang="uk-UA" dirty="0"/>
              <a:t>Сприяє початковому і подальшому </a:t>
            </a:r>
            <a:r>
              <a:rPr lang="uk-UA" b="1" dirty="0"/>
              <a:t>професійному розвитку </a:t>
            </a:r>
            <a:r>
              <a:rPr lang="uk-UA" dirty="0"/>
              <a:t>працівників, які залучені до викладацької діяльності і підтримки навчання.</a:t>
            </a:r>
          </a:p>
          <a:p>
            <a:endParaRPr lang="en-US" dirty="0"/>
          </a:p>
          <a:p>
            <a:r>
              <a:rPr lang="ru-RU" dirty="0"/>
              <a:t>2.  </a:t>
            </a:r>
            <a:r>
              <a:rPr lang="uk-UA" dirty="0"/>
              <a:t>Заохочує застосування динамічних </a:t>
            </a:r>
            <a:r>
              <a:rPr lang="uk-UA" b="1" dirty="0"/>
              <a:t>підходів до викладання і навчання </a:t>
            </a:r>
            <a:r>
              <a:rPr lang="uk-UA" dirty="0"/>
              <a:t>за допомогою креативності, </a:t>
            </a:r>
            <a:r>
              <a:rPr lang="uk-UA" dirty="0" err="1"/>
              <a:t>інноваційності</a:t>
            </a:r>
            <a:r>
              <a:rPr lang="uk-UA" dirty="0"/>
              <a:t> і безперервного розвитку в різноманітних академічних та/або професійних умовах.</a:t>
            </a:r>
            <a:endParaRPr lang="en-US" dirty="0"/>
          </a:p>
          <a:p>
            <a:endParaRPr lang="uk-UA" dirty="0"/>
          </a:p>
          <a:p>
            <a:r>
              <a:rPr lang="uk-UA" dirty="0"/>
              <a:t>3.  Демонструє студентам та іншим зацікавленим сторонам </a:t>
            </a:r>
            <a:r>
              <a:rPr lang="uk-UA" b="1" dirty="0"/>
              <a:t>високий професіоналізм працівників і закладів </a:t>
            </a:r>
            <a:r>
              <a:rPr lang="uk-UA" dirty="0"/>
              <a:t>у питаннях викладання і підтримки навчальної діяльності студентів.</a:t>
            </a:r>
            <a:endParaRPr lang="en-US" dirty="0"/>
          </a:p>
          <a:p>
            <a:endParaRPr lang="uk-UA" dirty="0"/>
          </a:p>
          <a:p>
            <a:r>
              <a:rPr lang="uk-UA" dirty="0"/>
              <a:t>4.  Визнає </a:t>
            </a:r>
            <a:r>
              <a:rPr lang="uk-UA" b="1" dirty="0"/>
              <a:t>різноманітність і якість методик викладання, навчання та оцінювання</a:t>
            </a:r>
            <a:r>
              <a:rPr lang="uk-UA" dirty="0"/>
              <a:t>, які сприяють навчанню студентів і слугують його основою.</a:t>
            </a:r>
            <a:endParaRPr lang="en-US" dirty="0"/>
          </a:p>
          <a:p>
            <a:endParaRPr lang="uk-UA" dirty="0"/>
          </a:p>
          <a:p>
            <a:r>
              <a:rPr lang="uk-UA" dirty="0"/>
              <a:t>5.  Допомагає індивідуальним працівникам і закладам отримати </a:t>
            </a:r>
            <a:r>
              <a:rPr lang="uk-UA" b="1" dirty="0"/>
              <a:t>офіційне визнання </a:t>
            </a:r>
            <a:r>
              <a:rPr lang="uk-UA" dirty="0"/>
              <a:t>за впровадження якісно нових підходів до викладання і сприяння навчальній діяльності, часто в межах виконання ширшого кола обов’язків, які можуть включати науково-дослідницьку та (або) управлінську діяльність.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99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uk-UA" dirty="0"/>
              <a:t>Пропозиції, які були відхилені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1) Здатність до професійного розвитку як професійна компетентність.</a:t>
            </a:r>
          </a:p>
          <a:p>
            <a:pPr marL="0" indent="0">
              <a:buNone/>
            </a:pPr>
            <a:r>
              <a:rPr lang="uk-UA" dirty="0"/>
              <a:t>2) Надмірний перелік загальних </a:t>
            </a:r>
            <a:r>
              <a:rPr lang="uk-UA" dirty="0" err="1"/>
              <a:t>компетентностей</a:t>
            </a:r>
            <a:r>
              <a:rPr lang="uk-UA" dirty="0"/>
              <a:t> (на початку їх пропонувалося 24, у підсумку залишилося - 12)</a:t>
            </a:r>
          </a:p>
          <a:p>
            <a:pPr marL="0" indent="0">
              <a:buNone/>
            </a:pPr>
            <a:r>
              <a:rPr lang="uk-UA" dirty="0"/>
              <a:t>3) Цифрові компетентності у фронтальному вимірі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69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Olena_2021\Profstandard_lecture\Workshop_May_2021\Screenshot 2021-05-18 10244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14" y="1178100"/>
            <a:ext cx="8605258" cy="437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585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432048"/>
          </a:xfrm>
        </p:spPr>
        <p:txBody>
          <a:bodyPr>
            <a:normAutofit fontScale="90000"/>
          </a:bodyPr>
          <a:lstStyle/>
          <a:p>
            <a:r>
              <a:rPr lang="uk-UA" dirty="0"/>
              <a:t>Трудові функції: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56886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/>
              <a:t>Розробниками професійного стандарту було визначено </a:t>
            </a:r>
            <a:r>
              <a:rPr lang="uk-UA" b="1" dirty="0"/>
              <a:t>вісім</a:t>
            </a:r>
            <a:r>
              <a:rPr lang="uk-UA" dirty="0"/>
              <a:t> трудових функцій викладача:</a:t>
            </a:r>
          </a:p>
          <a:p>
            <a:pPr marL="0" indent="0">
              <a:buNone/>
            </a:pPr>
            <a:endParaRPr lang="uk-UA" dirty="0"/>
          </a:p>
          <a:p>
            <a:pPr marL="0" lvl="0" indent="0" fontAlgn="base">
              <a:buNone/>
            </a:pPr>
            <a:r>
              <a:rPr lang="ru-RU" b="1" dirty="0"/>
              <a:t>А. </a:t>
            </a:r>
            <a:r>
              <a:rPr lang="ru-RU" dirty="0" err="1"/>
              <a:t>Розроблення</a:t>
            </a:r>
            <a:r>
              <a:rPr lang="ru-RU" dirty="0"/>
              <a:t> та </a:t>
            </a:r>
            <a:r>
              <a:rPr lang="ru-RU" dirty="0" err="1"/>
              <a:t>оновлення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,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і </a:t>
            </a:r>
            <a:r>
              <a:rPr lang="ru-RU" dirty="0" err="1"/>
              <a:t>методичних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endParaRPr lang="ru-RU" dirty="0"/>
          </a:p>
          <a:p>
            <a:pPr marL="514350" lvl="0" indent="-514350" fontAlgn="base">
              <a:buAutoNum type="arabicParenR"/>
            </a:pPr>
            <a:endParaRPr lang="ru-RU" dirty="0"/>
          </a:p>
          <a:p>
            <a:pPr marL="0" lvl="0" indent="0" fontAlgn="base">
              <a:buNone/>
            </a:pPr>
            <a:r>
              <a:rPr lang="ru-RU" b="1" dirty="0"/>
              <a:t>Б. </a:t>
            </a:r>
            <a:r>
              <a:rPr lang="ru-RU" dirty="0" err="1"/>
              <a:t>Викладання</a:t>
            </a:r>
            <a:r>
              <a:rPr lang="ru-RU" dirty="0"/>
              <a:t>, </a:t>
            </a:r>
            <a:r>
              <a:rPr lang="ru-RU" dirty="0" err="1"/>
              <a:t>консультативна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endParaRPr lang="ru-RU" dirty="0"/>
          </a:p>
          <a:p>
            <a:pPr marL="0" lvl="0" indent="0" fontAlgn="base">
              <a:buNone/>
            </a:pPr>
            <a:endParaRPr lang="ru-RU" dirty="0"/>
          </a:p>
          <a:p>
            <a:pPr marL="0" lvl="0" indent="0" fontAlgn="base">
              <a:buNone/>
            </a:pPr>
            <a:r>
              <a:rPr lang="ru-RU" b="1" dirty="0"/>
              <a:t>В.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endParaRPr lang="ru-RU" dirty="0"/>
          </a:p>
          <a:p>
            <a:pPr marL="0" lvl="0" indent="0" fontAlgn="base">
              <a:buNone/>
            </a:pPr>
            <a:endParaRPr lang="ru-RU" dirty="0"/>
          </a:p>
          <a:p>
            <a:pPr marL="0" lvl="0" indent="0" fontAlgn="base">
              <a:buNone/>
            </a:pPr>
            <a:r>
              <a:rPr lang="ru-RU" b="1" dirty="0"/>
              <a:t>Г.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дослідницьких</a:t>
            </a:r>
            <a:r>
              <a:rPr lang="ru-RU" dirty="0"/>
              <a:t>/</a:t>
            </a:r>
            <a:r>
              <a:rPr lang="ru-RU" dirty="0" err="1"/>
              <a:t>творчих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, </a:t>
            </a:r>
            <a:r>
              <a:rPr lang="ru-RU" dirty="0" err="1"/>
              <a:t>оприлюднення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та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авторських</a:t>
            </a:r>
            <a:r>
              <a:rPr lang="ru-RU" dirty="0"/>
              <a:t> прав</a:t>
            </a:r>
          </a:p>
          <a:p>
            <a:pPr marL="0" lvl="0" indent="0" fontAlgn="base">
              <a:buNone/>
            </a:pPr>
            <a:endParaRPr lang="ru-RU" dirty="0"/>
          </a:p>
          <a:p>
            <a:pPr marL="0" lvl="0" indent="0" fontAlgn="base">
              <a:buNone/>
            </a:pPr>
            <a:r>
              <a:rPr lang="ru-RU" b="1" dirty="0"/>
              <a:t>Д. </a:t>
            </a:r>
            <a:r>
              <a:rPr lang="ru-RU" dirty="0"/>
              <a:t>Участь у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кафедри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колегіальних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об’єднань</a:t>
            </a:r>
            <a:r>
              <a:rPr lang="ru-RU" dirty="0"/>
              <a:t>,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uk-UA" dirty="0"/>
              <a:t>освітніх</a:t>
            </a:r>
            <a:r>
              <a:rPr lang="ru-RU" dirty="0"/>
              <a:t> та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endParaRPr lang="ru-RU" dirty="0"/>
          </a:p>
          <a:p>
            <a:pPr marL="0" lvl="0" indent="0" fontAlgn="base">
              <a:buNone/>
            </a:pPr>
            <a:endParaRPr lang="ru-RU" dirty="0"/>
          </a:p>
          <a:p>
            <a:pPr marL="0" lvl="0" indent="0" fontAlgn="base">
              <a:buNone/>
            </a:pPr>
            <a:r>
              <a:rPr lang="ru-RU" b="1" dirty="0"/>
              <a:t>Е. </a:t>
            </a:r>
            <a:r>
              <a:rPr lang="ru-RU" dirty="0" err="1"/>
              <a:t>Керівництво</a:t>
            </a:r>
            <a:r>
              <a:rPr lang="ru-RU" dirty="0"/>
              <a:t> </a:t>
            </a:r>
            <a:r>
              <a:rPr lang="ru-RU" dirty="0" err="1"/>
              <a:t>науковою</a:t>
            </a:r>
            <a:r>
              <a:rPr lang="ru-RU" dirty="0"/>
              <a:t>/</a:t>
            </a:r>
            <a:r>
              <a:rPr lang="ru-RU" dirty="0" err="1"/>
              <a:t>творчою</a:t>
            </a:r>
            <a:r>
              <a:rPr lang="ru-RU" dirty="0"/>
              <a:t> </a:t>
            </a:r>
            <a:r>
              <a:rPr lang="ru-RU" dirty="0" err="1"/>
              <a:t>роботою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аспірантів</a:t>
            </a:r>
            <a:endParaRPr lang="ru-RU" dirty="0"/>
          </a:p>
          <a:p>
            <a:pPr marL="0" lvl="0" indent="0" fontAlgn="base">
              <a:buNone/>
            </a:pPr>
            <a:endParaRPr lang="ru-RU" dirty="0"/>
          </a:p>
          <a:p>
            <a:pPr marL="0" lvl="0" indent="0" fontAlgn="base">
              <a:buNone/>
            </a:pPr>
            <a:r>
              <a:rPr lang="ru-RU" b="1" dirty="0"/>
              <a:t>Є. </a:t>
            </a:r>
            <a:r>
              <a:rPr lang="ru-RU" dirty="0" err="1"/>
              <a:t>Розроблення</a:t>
            </a:r>
            <a:r>
              <a:rPr lang="ru-RU" dirty="0"/>
              <a:t> та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endParaRPr lang="ru-RU" dirty="0"/>
          </a:p>
          <a:p>
            <a:pPr marL="0" lvl="0" indent="0" fontAlgn="base">
              <a:buNone/>
            </a:pPr>
            <a:endParaRPr lang="ru-RU" dirty="0"/>
          </a:p>
          <a:p>
            <a:pPr marL="0" lvl="0" indent="0" fontAlgn="base">
              <a:buNone/>
            </a:pPr>
            <a:r>
              <a:rPr lang="ru-RU" b="1" dirty="0"/>
              <a:t>Ж.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та </a:t>
            </a:r>
            <a:r>
              <a:rPr lang="ru-RU" dirty="0" err="1"/>
              <a:t>фахової</a:t>
            </a:r>
            <a:r>
              <a:rPr lang="ru-RU" dirty="0"/>
              <a:t> </a:t>
            </a:r>
            <a:r>
              <a:rPr lang="ru-RU" dirty="0" err="1"/>
              <a:t>експертизи</a:t>
            </a:r>
            <a:r>
              <a:rPr lang="ru-RU" dirty="0"/>
              <a:t>, </a:t>
            </a:r>
            <a:r>
              <a:rPr lang="ru-RU" dirty="0" err="1"/>
              <a:t>консультування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установ</a:t>
            </a:r>
            <a:r>
              <a:rPr lang="ru-RU" dirty="0"/>
              <a:t>, </a:t>
            </a:r>
            <a:r>
              <a:rPr lang="ru-RU" dirty="0" err="1"/>
              <a:t>організацій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505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Olena_2021\Profstandard_lecture\Workshop_May_2021\Screenshot 2021-05-18 10204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62725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813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Невирішені аспекти професійного стандарту:</a:t>
            </a:r>
          </a:p>
          <a:p>
            <a:endParaRPr lang="uk-UA" dirty="0"/>
          </a:p>
          <a:p>
            <a:r>
              <a:rPr lang="uk-UA" dirty="0"/>
              <a:t>На яких етапах кар</a:t>
            </a:r>
            <a:r>
              <a:rPr lang="en-US" dirty="0"/>
              <a:t>’</a:t>
            </a:r>
            <a:r>
              <a:rPr lang="uk-UA" dirty="0" err="1"/>
              <a:t>єри</a:t>
            </a:r>
            <a:r>
              <a:rPr lang="uk-UA" dirty="0"/>
              <a:t> – які компетентності?</a:t>
            </a:r>
          </a:p>
          <a:p>
            <a:r>
              <a:rPr lang="uk-UA" dirty="0"/>
              <a:t>Цінності і проблема формалізму. Робити і бути?</a:t>
            </a:r>
          </a:p>
          <a:p>
            <a:r>
              <a:rPr lang="uk-UA" dirty="0"/>
              <a:t>Викладання і </a:t>
            </a:r>
            <a:r>
              <a:rPr lang="uk-UA" dirty="0" err="1"/>
              <a:t>зв</a:t>
            </a:r>
            <a:r>
              <a:rPr lang="en-US" dirty="0"/>
              <a:t>’</a:t>
            </a:r>
            <a:r>
              <a:rPr lang="uk-UA" dirty="0" err="1"/>
              <a:t>язок</a:t>
            </a:r>
            <a:r>
              <a:rPr lang="uk-UA" dirty="0"/>
              <a:t> з галуззю?</a:t>
            </a:r>
            <a:endParaRPr lang="en-US" dirty="0"/>
          </a:p>
          <a:p>
            <a:r>
              <a:rPr lang="uk-UA" dirty="0"/>
              <a:t>Оцінювання </a:t>
            </a:r>
            <a:r>
              <a:rPr lang="uk-UA" dirty="0" err="1"/>
              <a:t>компетентностей</a:t>
            </a:r>
            <a:r>
              <a:rPr lang="uk-UA" dirty="0"/>
              <a:t>: хто і коли?</a:t>
            </a:r>
          </a:p>
          <a:p>
            <a:r>
              <a:rPr lang="uk-UA" dirty="0"/>
              <a:t>Потенційно «репресивний» характер </a:t>
            </a:r>
            <a:r>
              <a:rPr lang="uk-UA" dirty="0" err="1"/>
              <a:t>профстандарту</a:t>
            </a:r>
            <a:r>
              <a:rPr lang="uk-UA" dirty="0"/>
              <a:t> в українському контексті</a:t>
            </a:r>
            <a:endParaRPr lang="en-US" dirty="0"/>
          </a:p>
          <a:p>
            <a:r>
              <a:rPr lang="uk-UA" dirty="0"/>
              <a:t>Роль університету в професійному зростанні викладача</a:t>
            </a:r>
          </a:p>
          <a:p>
            <a:r>
              <a:rPr lang="uk-UA" dirty="0"/>
              <a:t>Зміни і вдосконалення </a:t>
            </a:r>
            <a:r>
              <a:rPr lang="uk-UA" dirty="0" err="1"/>
              <a:t>профстандарту</a:t>
            </a:r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79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uk-UA" b="1" dirty="0"/>
          </a:p>
          <a:p>
            <a:pPr marL="0" indent="0" algn="just">
              <a:buNone/>
            </a:pPr>
            <a:r>
              <a:rPr lang="uk-UA" b="1" dirty="0"/>
              <a:t>Професійний стандарт – орієнтир для викладача, який планує своє професійне зростання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2477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Що таке професійний стандарт?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Професійний стандарт – це затверджені в установленому порядку вимоги до </a:t>
            </a:r>
            <a:r>
              <a:rPr lang="uk-UA" i="1" dirty="0" err="1"/>
              <a:t>компетентностей</a:t>
            </a:r>
            <a:r>
              <a:rPr lang="uk-UA" i="1" dirty="0"/>
              <a:t> працівників, що слугують основою для формування професійних кваліфікацій </a:t>
            </a:r>
            <a:r>
              <a:rPr lang="uk-UA" dirty="0"/>
              <a:t>(</a:t>
            </a:r>
            <a:r>
              <a:rPr lang="uk-UA" b="1" dirty="0"/>
              <a:t>Закон України «Про освіту», стаття 39</a:t>
            </a:r>
            <a:r>
              <a:rPr lang="uk-UA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07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Хто може розробляти професійні стандарти?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Професійні стандарти можуть розроблятися роботодавцями, їх об</a:t>
            </a:r>
            <a:r>
              <a:rPr lang="en-US" dirty="0"/>
              <a:t>’</a:t>
            </a:r>
            <a:r>
              <a:rPr lang="uk-UA" dirty="0"/>
              <a:t>єднаннями, органами державної влади, науковими установами, галузевими громадськими об</a:t>
            </a:r>
            <a:r>
              <a:rPr lang="en-US" dirty="0"/>
              <a:t>’</a:t>
            </a:r>
            <a:r>
              <a:rPr lang="uk-UA" dirty="0"/>
              <a:t>єднаннями (професійними асоціаціями) та іншими зацікавленими </a:t>
            </a:r>
            <a:r>
              <a:rPr lang="uk-UA" dirty="0" err="1"/>
              <a:t>суб</a:t>
            </a:r>
            <a:r>
              <a:rPr lang="en-US" dirty="0"/>
              <a:t>’</a:t>
            </a:r>
            <a:r>
              <a:rPr lang="uk-UA" dirty="0" err="1"/>
              <a:t>єктами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12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uk-UA" sz="4000" dirty="0"/>
              <a:t>Основні нормативно-правові акти (1)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55" y="1935163"/>
            <a:ext cx="6117889" cy="4389437"/>
          </a:xfrm>
        </p:spPr>
      </p:pic>
    </p:spTree>
    <p:extLst>
      <p:ext uri="{BB962C8B-B14F-4D97-AF65-F5344CB8AC3E}">
        <p14:creationId xmlns:p14="http://schemas.microsoft.com/office/powerpoint/2010/main" val="126429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uk-UA" sz="4000" dirty="0"/>
              <a:t>Основні нормативно-правові акти (2)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33" y="1935163"/>
            <a:ext cx="5862133" cy="4389437"/>
          </a:xfrm>
        </p:spPr>
      </p:pic>
    </p:spTree>
    <p:extLst>
      <p:ext uri="{BB962C8B-B14F-4D97-AF65-F5344CB8AC3E}">
        <p14:creationId xmlns:p14="http://schemas.microsoft.com/office/powerpoint/2010/main" val="67418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640960" cy="1296144"/>
          </a:xfrm>
        </p:spPr>
        <p:txBody>
          <a:bodyPr>
            <a:noAutofit/>
          </a:bodyPr>
          <a:lstStyle/>
          <a:p>
            <a:r>
              <a:rPr lang="uk-UA" sz="3200" dirty="0"/>
              <a:t>Особливості розробки професійних стандартів в Україні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uk-UA" dirty="0"/>
              <a:t>Існує офіційно затверджений порядок розробки професійних стандартів</a:t>
            </a:r>
          </a:p>
          <a:p>
            <a:pPr marL="514350" indent="-514350">
              <a:buAutoNum type="arabicParenR"/>
            </a:pPr>
            <a:r>
              <a:rPr lang="uk-UA" dirty="0"/>
              <a:t>Кожен професійний стандарт розробляється робочою групою, до якої входять представники професії</a:t>
            </a:r>
          </a:p>
          <a:p>
            <a:pPr marL="514350" indent="-514350">
              <a:buAutoNum type="arabicParenR"/>
            </a:pPr>
            <a:r>
              <a:rPr lang="uk-UA" dirty="0"/>
              <a:t>Професійний стандарт – це документ, котрий має офіційний статус</a:t>
            </a:r>
          </a:p>
          <a:p>
            <a:pPr marL="514350" indent="-514350">
              <a:buAutoNum type="arabicParenR"/>
            </a:pPr>
            <a:r>
              <a:rPr lang="uk-UA" dirty="0"/>
              <a:t>Основний зміст професійного стандарту складає опис трудових функцій та професійних </a:t>
            </a:r>
            <a:r>
              <a:rPr lang="uk-UA" dirty="0" err="1"/>
              <a:t>компетентностей</a:t>
            </a:r>
            <a:r>
              <a:rPr lang="uk-UA" dirty="0"/>
              <a:t> працівника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011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uk-UA" sz="3600" dirty="0"/>
              <a:t>Основні розділи професійного стандарту: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9118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1. Загальні відомості професійного стандарту</a:t>
            </a:r>
          </a:p>
          <a:p>
            <a:pPr marL="0" indent="0">
              <a:buNone/>
            </a:pPr>
            <a:r>
              <a:rPr lang="uk-UA" dirty="0"/>
              <a:t>1.1. Основна мета професійної діяльності</a:t>
            </a:r>
          </a:p>
          <a:p>
            <a:pPr marL="0" indent="0">
              <a:buNone/>
            </a:pPr>
            <a:r>
              <a:rPr lang="uk-UA" dirty="0"/>
              <a:t>1.2. Назва виду економічної діяльності… (згідно з Національним класифікатором  ДК 009: 2010 КВЕД)</a:t>
            </a:r>
          </a:p>
          <a:p>
            <a:pPr marL="0" indent="0">
              <a:buNone/>
            </a:pPr>
            <a:r>
              <a:rPr lang="uk-UA" dirty="0"/>
              <a:t>1.3. Назва виду професійної діяльності та її код (згідно з Національним класифікатором ДК 003:2010 Класифікатор професій)</a:t>
            </a:r>
          </a:p>
          <a:p>
            <a:pPr marL="0" indent="0">
              <a:buNone/>
            </a:pPr>
            <a:r>
              <a:rPr lang="uk-UA" dirty="0"/>
              <a:t>1.4. Назва професії… (Класифікатор професій)</a:t>
            </a:r>
          </a:p>
          <a:p>
            <a:pPr marL="0" indent="0">
              <a:buNone/>
            </a:pPr>
            <a:r>
              <a:rPr lang="uk-UA" dirty="0"/>
              <a:t>1.5. Узагальнена назва професії</a:t>
            </a:r>
          </a:p>
          <a:p>
            <a:pPr marL="0" indent="0">
              <a:buNone/>
            </a:pPr>
            <a:r>
              <a:rPr lang="uk-UA" dirty="0"/>
              <a:t>1.6. Назви типових посад</a:t>
            </a:r>
          </a:p>
          <a:p>
            <a:pPr marL="0" indent="0">
              <a:buNone/>
            </a:pPr>
            <a:r>
              <a:rPr lang="uk-UA" dirty="0"/>
              <a:t>1.7. Місце професії (посади) в організаційно-виробничій структурі підприємства, установи, організації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2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uk-UA" sz="3600" dirty="0"/>
              <a:t>Основні розділи професійного стандарту: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9118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/>
              <a:t>1.8. Умови праці</a:t>
            </a:r>
          </a:p>
          <a:p>
            <a:pPr marL="0" indent="0">
              <a:buNone/>
            </a:pPr>
            <a:r>
              <a:rPr lang="uk-UA" dirty="0"/>
              <a:t>1.9. Умови допуску до роботи за професією</a:t>
            </a:r>
          </a:p>
          <a:p>
            <a:pPr marL="0" indent="0">
              <a:buNone/>
            </a:pPr>
            <a:r>
              <a:rPr lang="uk-UA" dirty="0"/>
              <a:t>1.10. Документи, що підтверджують професійну та освітню кваліфікацію, її віднесення до НРК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2. Навчання і професійних розвиток</a:t>
            </a:r>
          </a:p>
          <a:p>
            <a:pPr marL="0" indent="0">
              <a:buNone/>
            </a:pPr>
            <a:r>
              <a:rPr lang="uk-UA" dirty="0"/>
              <a:t>2.1. Первинна професійна підготовка (назва кваліфікації)</a:t>
            </a:r>
          </a:p>
          <a:p>
            <a:pPr marL="0" indent="0">
              <a:buNone/>
            </a:pPr>
            <a:r>
              <a:rPr lang="uk-UA" dirty="0"/>
              <a:t>2.2. Підвищення кваліфікації з присвоєнням нового рівня освіти (назва кваліфікації)</a:t>
            </a:r>
          </a:p>
          <a:p>
            <a:pPr marL="0" indent="0">
              <a:buNone/>
            </a:pPr>
            <a:r>
              <a:rPr lang="uk-UA" dirty="0"/>
              <a:t>2.3. Підвищення кваліфікації без присвоєння нового  рівня освіти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8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uk-UA" sz="3600" dirty="0"/>
              <a:t>Основні розділи професійного стандарту: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9118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3. Нормативно-правова база, що регулює відповідну професійну діяльність</a:t>
            </a:r>
          </a:p>
          <a:p>
            <a:pPr marL="0" indent="0">
              <a:buNone/>
            </a:pPr>
            <a:r>
              <a:rPr lang="uk-UA" dirty="0"/>
              <a:t>4. Загальні компетентності</a:t>
            </a:r>
          </a:p>
          <a:p>
            <a:pPr marL="0" indent="0">
              <a:buNone/>
            </a:pPr>
            <a:r>
              <a:rPr lang="uk-UA" dirty="0"/>
              <a:t>5. Перелік трудових функцій (професійних </a:t>
            </a:r>
            <a:r>
              <a:rPr lang="uk-UA" dirty="0" err="1"/>
              <a:t>компетентностей</a:t>
            </a:r>
            <a:r>
              <a:rPr lang="uk-UA" dirty="0"/>
              <a:t> за трудовою дією або групою трудових дій, що входять до них), умовні позначення</a:t>
            </a:r>
          </a:p>
          <a:p>
            <a:pPr marL="0" indent="0">
              <a:buNone/>
            </a:pPr>
            <a:r>
              <a:rPr lang="uk-UA" dirty="0"/>
              <a:t>6. Опис трудових функцій (трудові функції, предмети і засоби праці… професійні компетентності, знання, уміння та навички)</a:t>
            </a:r>
          </a:p>
          <a:p>
            <a:pPr marL="0" indent="0">
              <a:buNone/>
            </a:pPr>
            <a:r>
              <a:rPr lang="uk-UA" dirty="0"/>
              <a:t>7. Опис професійних кваліфікацій викладачів ЗВО відповідно до посад (розділ не </a:t>
            </a:r>
            <a:r>
              <a:rPr lang="uk-UA" dirty="0" err="1"/>
              <a:t>обов</a:t>
            </a:r>
            <a:r>
              <a:rPr lang="en-US" dirty="0"/>
              <a:t>’</a:t>
            </a:r>
            <a:r>
              <a:rPr lang="ru-RU" dirty="0" err="1"/>
              <a:t>язковий</a:t>
            </a:r>
            <a:r>
              <a:rPr lang="uk-UA" dirty="0"/>
              <a:t>)</a:t>
            </a:r>
          </a:p>
          <a:p>
            <a:pPr marL="0" indent="0">
              <a:buNone/>
            </a:pPr>
            <a:r>
              <a:rPr lang="uk-UA" dirty="0"/>
              <a:t>8. Дані щодо розроблення та затвердження професійного стандарту.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82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637</TotalTime>
  <Words>852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Constantia</vt:lpstr>
      <vt:lpstr>Wingdings 2</vt:lpstr>
      <vt:lpstr>Flow</vt:lpstr>
      <vt:lpstr>Професійний стандарт викладача університету</vt:lpstr>
      <vt:lpstr>Що таке професійний стандарт?</vt:lpstr>
      <vt:lpstr>Хто може розробляти професійні стандарти? </vt:lpstr>
      <vt:lpstr>Основні нормативно-правові акти (1)</vt:lpstr>
      <vt:lpstr>Основні нормативно-правові акти (2)</vt:lpstr>
      <vt:lpstr>Особливості розробки професійних стандартів в Україні</vt:lpstr>
      <vt:lpstr>Основні розділи професійного стандарту:</vt:lpstr>
      <vt:lpstr>Основні розділи професійного стандарту:</vt:lpstr>
      <vt:lpstr>Основні розділи професійного стандарту:</vt:lpstr>
      <vt:lpstr>Робоча група (21 учасник)</vt:lpstr>
      <vt:lpstr>Український контекст підготовки професійного стандарту викладача ЗВО</vt:lpstr>
      <vt:lpstr>Приклади, взяті за основу</vt:lpstr>
      <vt:lpstr>Презентация PowerPoint</vt:lpstr>
      <vt:lpstr>Пропозиції, які були відхилені</vt:lpstr>
      <vt:lpstr>Презентация PowerPoint</vt:lpstr>
      <vt:lpstr>Трудові функції: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Olena</dc:creator>
  <cp:lastModifiedBy>Горохова Людмила Петрівна</cp:lastModifiedBy>
  <cp:revision>54</cp:revision>
  <dcterms:created xsi:type="dcterms:W3CDTF">2020-12-10T11:03:36Z</dcterms:created>
  <dcterms:modified xsi:type="dcterms:W3CDTF">2021-05-18T15:40:13Z</dcterms:modified>
</cp:coreProperties>
</file>